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4.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920" r:id="rId35"/>
    <p:sldId id="1916" r:id="rId36"/>
    <p:sldId id="1876" r:id="rId37"/>
    <p:sldId id="1918" r:id="rId38"/>
    <p:sldId id="1877" r:id="rId39"/>
    <p:sldId id="1919" r:id="rId40"/>
    <p:sldId id="1878" r:id="rId41"/>
    <p:sldId id="1879" r:id="rId42"/>
    <p:sldId id="1880" r:id="rId43"/>
    <p:sldId id="1881" r:id="rId44"/>
    <p:sldId id="1882" r:id="rId45"/>
    <p:sldId id="1921" r:id="rId46"/>
    <p:sldId id="1883" r:id="rId47"/>
    <p:sldId id="1884" r:id="rId48"/>
    <p:sldId id="1885" r:id="rId49"/>
    <p:sldId id="1886" r:id="rId50"/>
    <p:sldId id="1887" r:id="rId51"/>
    <p:sldId id="1888" r:id="rId52"/>
    <p:sldId id="1895" r:id="rId53"/>
    <p:sldId id="1824" r:id="rId54"/>
    <p:sldId id="1812" r:id="rId55"/>
    <p:sldId id="1821" r:id="rId56"/>
    <p:sldId id="1822" r:id="rId57"/>
    <p:sldId id="1823" r:id="rId58"/>
    <p:sldId id="1825" r:id="rId59"/>
    <p:sldId id="1836" r:id="rId60"/>
    <p:sldId id="1835" r:id="rId61"/>
    <p:sldId id="1837" r:id="rId62"/>
    <p:sldId id="1838" r:id="rId63"/>
    <p:sldId id="1839" r:id="rId64"/>
    <p:sldId id="1840" r:id="rId65"/>
    <p:sldId id="1845" r:id="rId66"/>
    <p:sldId id="1896" r:id="rId67"/>
    <p:sldId id="1897" r:id="rId68"/>
    <p:sldId id="1898" r:id="rId69"/>
    <p:sldId id="1899" r:id="rId70"/>
    <p:sldId id="1902" r:id="rId71"/>
    <p:sldId id="1903" r:id="rId72"/>
    <p:sldId id="1904" r:id="rId73"/>
    <p:sldId id="1905" r:id="rId74"/>
    <p:sldId id="1906" r:id="rId75"/>
    <p:sldId id="1907" r:id="rId76"/>
    <p:sldId id="1908" r:id="rId77"/>
    <p:sldId id="1909" r:id="rId78"/>
    <p:sldId id="1910" r:id="rId79"/>
    <p:sldId id="1911" r:id="rId80"/>
    <p:sldId id="1912" r:id="rId81"/>
    <p:sldId id="1913" r:id="rId82"/>
    <p:sldId id="1914" r:id="rId83"/>
    <p:sldId id="1917" r:id="rId84"/>
    <p:sldId id="1915"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1"/>
    <p:restoredTop sz="71630"/>
  </p:normalViewPr>
  <p:slideViewPr>
    <p:cSldViewPr snapToGrid="0" snapToObjects="1">
      <p:cViewPr varScale="1">
        <p:scale>
          <a:sx n="87" d="100"/>
          <a:sy n="87" d="100"/>
        </p:scale>
        <p:origin x="22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Now the cost function for the mini-batch of </a:t>
            </a:r>
            <a:r>
              <a:rPr lang="en-US" sz="1800" i="1" dirty="0">
                <a:effectLst/>
                <a:latin typeface="NimbusRomNo9L"/>
              </a:rPr>
              <a:t>m </a:t>
            </a:r>
            <a:r>
              <a:rPr lang="en-US" sz="1800" dirty="0">
                <a:effectLst/>
                <a:latin typeface="NimbusRomNo9L"/>
              </a:rPr>
              <a:t>examples is the average loss for each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mini-batch gradient is the average of the individual gradients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one has the highest probability</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11/29/22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tiff"/></Relationships>
</file>

<file path=ppt/slides/_rels/slide5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5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3.tiff"/></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4.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6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5.emf"/><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Stochastic Gradient Descent</a:t>
            </a:r>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
        <p:nvSpPr>
          <p:cNvPr id="3" name="Google Shape;295;p20">
            <a:extLst>
              <a:ext uri="{FF2B5EF4-FFF2-40B4-BE49-F238E27FC236}">
                <a16:creationId xmlns:a16="http://schemas.microsoft.com/office/drawing/2014/main" id="{D00A1CE9-F5E8-5C5C-2958-27A4ED1ED14D}"/>
              </a:ext>
            </a:extLst>
          </p:cNvPr>
          <p:cNvSpPr/>
          <p:nvPr/>
        </p:nvSpPr>
        <p:spPr>
          <a:xfrm>
            <a:off x="6096000" y="1342605"/>
            <a:ext cx="3826812" cy="1483690"/>
          </a:xfrm>
          <a:prstGeom prst="wedgeRoundRectCallout">
            <a:avLst>
              <a:gd name="adj1" fmla="val 56910"/>
              <a:gd name="adj2" fmla="val 10100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No lecture on Thursday.  I will be traveling for a grant kick-off meeting.</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98258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44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72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7" name="Picture 6">
            <a:extLst>
              <a:ext uri="{FF2B5EF4-FFF2-40B4-BE49-F238E27FC236}">
                <a16:creationId xmlns:a16="http://schemas.microsoft.com/office/drawing/2014/main" id="{C84F547A-7DE0-7CD7-EEEB-FDC84C750AB1}"/>
              </a:ext>
            </a:extLst>
          </p:cNvPr>
          <p:cNvPicPr>
            <a:picLocks noChangeAspect="1"/>
          </p:cNvPicPr>
          <p:nvPr/>
        </p:nvPicPr>
        <p:blipFill>
          <a:blip r:embed="rId3"/>
          <a:stretch>
            <a:fillRect/>
          </a:stretch>
        </p:blipFill>
        <p:spPr>
          <a:xfrm>
            <a:off x="3580590" y="4129088"/>
            <a:ext cx="4000327" cy="1263261"/>
          </a:xfrm>
          <a:prstGeom prst="rect">
            <a:avLst/>
          </a:prstGeom>
        </p:spPr>
      </p:pic>
      <p:pic>
        <p:nvPicPr>
          <p:cNvPr id="8" name="Picture 7">
            <a:extLst>
              <a:ext uri="{FF2B5EF4-FFF2-40B4-BE49-F238E27FC236}">
                <a16:creationId xmlns:a16="http://schemas.microsoft.com/office/drawing/2014/main" id="{6A20EE6D-59C6-3CF7-437E-36F4FDC23630}"/>
              </a:ext>
            </a:extLst>
          </p:cNvPr>
          <p:cNvPicPr>
            <a:picLocks noChangeAspect="1"/>
          </p:cNvPicPr>
          <p:nvPr/>
        </p:nvPicPr>
        <p:blipFill>
          <a:blip r:embed="rId4"/>
          <a:stretch>
            <a:fillRect/>
          </a:stretch>
        </p:blipFill>
        <p:spPr>
          <a:xfrm>
            <a:off x="1853300" y="2610127"/>
            <a:ext cx="7605026" cy="580747"/>
          </a:xfrm>
          <a:prstGeom prst="rect">
            <a:avLst/>
          </a:prstGeom>
        </p:spPr>
      </p:pic>
    </p:spTree>
    <p:extLst>
      <p:ext uri="{BB962C8B-B14F-4D97-AF65-F5344CB8AC3E}">
        <p14:creationId xmlns:p14="http://schemas.microsoft.com/office/powerpoint/2010/main" val="2861132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𝐶𝑜𝑠𝑡</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smtClean="0">
                              <a:latin typeface="Cambria Math" panose="02040503050406030204" pitchFamily="18" charset="0"/>
                            </a:rPr>
                            <m:t> </m:t>
                          </m:r>
                          <m:r>
                            <a:rPr lang="en-US" sz="2000" b="0" i="1" smtClean="0">
                              <a:latin typeface="Cambria Math" panose="02040503050406030204" pitchFamily="18" charset="0"/>
                            </a:rPr>
                            <m:t>𝑦</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Training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t="-120000" r="-475"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𝑦</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573" t="-120000" r="-287"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741339"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81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676" t="-1090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𝒘</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a:t>
                </a:r>
                <a:r>
                  <a:rPr lang="en-US" b="1" dirty="0"/>
                  <a:t>only give correct updates for the last weight layer</a:t>
                </a:r>
                <a:r>
                  <a:rPr lang="en-US" dirty="0"/>
                  <a:t>! </a:t>
                </a:r>
              </a:p>
              <a:p>
                <a:r>
                  <a:rPr lang="en-US" dirty="0"/>
                  <a:t>For deeper networks, computing the gradients requires looking back through all the earlier layers in the network, even though the loss is only computed with respect to the output of the network.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1845</TotalTime>
  <Words>9256</Words>
  <Application>Microsoft Macintosh PowerPoint</Application>
  <PresentationFormat>Widescreen</PresentationFormat>
  <Paragraphs>796</Paragraphs>
  <Slides>84</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Stochastic Gradient Descent</vt:lpstr>
      <vt:lpstr>Gradient descent</vt:lpstr>
      <vt:lpstr>Many dimensions</vt:lpstr>
      <vt:lpstr>PowerPoint Presentation</vt:lpstr>
      <vt:lpstr>Updating each dimension wi</vt:lpstr>
      <vt:lpstr>PowerPoint Presentation</vt:lpstr>
      <vt:lpstr>The Gradient </vt:lpstr>
      <vt:lpstr>Average Loss</vt:lpstr>
      <vt:lpstr>Batch Training </vt:lpstr>
      <vt:lpstr>Stochastic gradient descent algorithm </vt:lpstr>
      <vt:lpstr>Worked example</vt:lpstr>
      <vt:lpstr>PowerPoint Presentation</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41</cp:revision>
  <dcterms:created xsi:type="dcterms:W3CDTF">2020-11-19T15:12:32Z</dcterms:created>
  <dcterms:modified xsi:type="dcterms:W3CDTF">2022-11-29T16:03:09Z</dcterms:modified>
</cp:coreProperties>
</file>